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61" r:id="rId3"/>
    <p:sldId id="257" r:id="rId4"/>
    <p:sldId id="263" r:id="rId5"/>
    <p:sldId id="264" r:id="rId6"/>
    <p:sldId id="265" r:id="rId7"/>
    <p:sldId id="268" r:id="rId8"/>
    <p:sldId id="269" r:id="rId9"/>
    <p:sldId id="266" r:id="rId10"/>
    <p:sldId id="267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99FF"/>
    <a:srgbClr val="FF3300"/>
    <a:srgbClr val="990099"/>
    <a:srgbClr val="006600"/>
    <a:srgbClr val="000099"/>
    <a:srgbClr val="FFFF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99" autoAdjust="0"/>
    <p:restoredTop sz="94660"/>
  </p:normalViewPr>
  <p:slideViewPr>
    <p:cSldViewPr>
      <p:cViewPr>
        <p:scale>
          <a:sx n="75" d="100"/>
          <a:sy n="75" d="100"/>
        </p:scale>
        <p:origin x="-34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C65CF-E325-48F3-A97D-B7ADDD692E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AFEBA-328A-4037-9D0C-C9326B3F10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A0B3D-6D4B-4034-8AC0-205842C7B4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335A099-6B09-49F6-94B7-A6F08E62B7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F941A7-82F5-40C7-8CD8-B5FE298BD7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365A9-F091-47AC-A379-A8EB03CBB7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3C6CF-4732-4D89-BD4D-DD1F652CE6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B2C92A-CFFB-4EE9-96E8-F5DF0C3342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C55FF-6EC1-4A81-85DE-F62F7E294E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40691-145C-4E8F-A94D-2A89E6F14D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919F7-A1C6-4552-9B09-B7367D25DB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EE863-4723-4D68-98D6-392BF5EBF2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B8A95D-14F8-48C3-82CA-E6D4F422E7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ĐỌC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ViẾT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,SO SÁNH CÁC SỐ  CÓ  3 CHỮ SỐ CHỮ SỐ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adv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304800" y="0"/>
            <a:ext cx="84963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Vieát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nhanh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 -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Vieát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ñuùng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FFFF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Vni 23 Qwigley" pitchFamily="2" charset="0"/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81000" y="990600"/>
            <a:ext cx="8763000" cy="292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  Vieát caùc soá sau theo thöù töï töø beù ñeán lôùn :</a:t>
            </a:r>
          </a:p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   </a:t>
            </a:r>
            <a:r>
              <a:rPr lang="en-US" sz="6000" b="1">
                <a:solidFill>
                  <a:srgbClr val="006600"/>
                </a:solidFill>
                <a:latin typeface="VNI-Times" pitchFamily="2" charset="0"/>
              </a:rPr>
              <a:t>425; 537; 249; 138; 390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85800" y="4327525"/>
            <a:ext cx="800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solidFill>
                  <a:srgbClr val="FF0000"/>
                </a:solidFill>
                <a:latin typeface="VNI-Times" pitchFamily="2" charset="0"/>
              </a:rPr>
              <a:t>138; 249; 390; 425; 537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  <p:bldP spid="15365" grpId="0"/>
      <p:bldP spid="153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displayPic_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1752600" y="2133600"/>
            <a:ext cx="6858000" cy="241935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VNI-Briquet"/>
              </a:rPr>
              <a:t>HAÙT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adv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381000" y="0"/>
            <a:ext cx="84963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-Franko"/>
              </a:rPr>
              <a:t>ĐỌC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-Franko"/>
              </a:rPr>
              <a:t>ViẾT,SO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-Franko"/>
              </a:rPr>
              <a:t> SÁNHCÁC SÓCÓ BA CHỮ SỐ 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VNI-Franko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04800" y="609600"/>
            <a:ext cx="868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Baøi 1: Vieát (theo maãu) :</a:t>
            </a:r>
          </a:p>
        </p:txBody>
      </p:sp>
      <p:graphicFrame>
        <p:nvGraphicFramePr>
          <p:cNvPr id="3112" name="Group 40"/>
          <p:cNvGraphicFramePr>
            <a:graphicFrameLocks noGrp="1"/>
          </p:cNvGraphicFramePr>
          <p:nvPr>
            <p:ph/>
          </p:nvPr>
        </p:nvGraphicFramePr>
        <p:xfrm>
          <a:off x="0" y="1600200"/>
          <a:ext cx="9144000" cy="5257801"/>
        </p:xfrm>
        <a:graphic>
          <a:graphicData uri="http://schemas.openxmlformats.org/drawingml/2006/table">
            <a:tbl>
              <a:tblPr/>
              <a:tblGrid>
                <a:gridCol w="6838950"/>
                <a:gridCol w="230505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Ñoïc</a:t>
                      </a: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soá</a:t>
                      </a: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Vieát soá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VNI-Times" pitchFamily="2" charset="0"/>
                        </a:rPr>
                        <a:t> Moät traêm saùu möôi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VNI-Times" pitchFamily="2" charset="0"/>
                        </a:rPr>
                        <a:t>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Moät traêm saùu möôi moát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354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307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Naêm traêm naêm möôi laêm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Saùu traêm linh moät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0" y="3886200"/>
            <a:ext cx="6477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 Ba traêm naêm möôi tö</a:t>
            </a:r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7543800" y="3124200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161</a:t>
            </a:r>
          </a:p>
        </p:txBody>
      </p:sp>
      <p:sp>
        <p:nvSpPr>
          <p:cNvPr id="3115" name="Text Box 43"/>
          <p:cNvSpPr txBox="1">
            <a:spLocks noChangeArrowheads="1"/>
          </p:cNvSpPr>
          <p:nvPr/>
        </p:nvSpPr>
        <p:spPr bwMode="auto">
          <a:xfrm>
            <a:off x="0" y="4648200"/>
            <a:ext cx="6477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 Ba traêm linh baûy</a:t>
            </a:r>
          </a:p>
        </p:txBody>
      </p:sp>
      <p:sp>
        <p:nvSpPr>
          <p:cNvPr id="3116" name="Text Box 44"/>
          <p:cNvSpPr txBox="1">
            <a:spLocks noChangeArrowheads="1"/>
          </p:cNvSpPr>
          <p:nvPr/>
        </p:nvSpPr>
        <p:spPr bwMode="auto">
          <a:xfrm>
            <a:off x="7543800" y="5334000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555</a:t>
            </a:r>
          </a:p>
        </p:txBody>
      </p:sp>
      <p:sp>
        <p:nvSpPr>
          <p:cNvPr id="3117" name="Text Box 45"/>
          <p:cNvSpPr txBox="1">
            <a:spLocks noChangeArrowheads="1"/>
          </p:cNvSpPr>
          <p:nvPr/>
        </p:nvSpPr>
        <p:spPr bwMode="auto">
          <a:xfrm>
            <a:off x="7543800" y="6156325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601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3113" grpId="0"/>
      <p:bldP spid="3114" grpId="0"/>
      <p:bldP spid="3115" grpId="0"/>
      <p:bldP spid="3116" grpId="0"/>
      <p:bldP spid="31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dv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381000" y="0"/>
            <a:ext cx="84963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ÑOÏC, VIEÁT, SO SAÙNH CAÙC SOÁ COÙ BA CHÖÕ SOÁ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04800" y="609600"/>
            <a:ext cx="8686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Baøi 1: Vieát (theo maãu) :</a:t>
            </a:r>
          </a:p>
        </p:txBody>
      </p:sp>
      <p:graphicFrame>
        <p:nvGraphicFramePr>
          <p:cNvPr id="10245" name="Group 5"/>
          <p:cNvGraphicFramePr>
            <a:graphicFrameLocks noGrp="1"/>
          </p:cNvGraphicFramePr>
          <p:nvPr>
            <p:ph/>
          </p:nvPr>
        </p:nvGraphicFramePr>
        <p:xfrm>
          <a:off x="0" y="1600200"/>
          <a:ext cx="9144000" cy="5257801"/>
        </p:xfrm>
        <a:graphic>
          <a:graphicData uri="http://schemas.openxmlformats.org/drawingml/2006/table">
            <a:tbl>
              <a:tblPr/>
              <a:tblGrid>
                <a:gridCol w="6838950"/>
                <a:gridCol w="2305050"/>
              </a:tblGrid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Ñoïc soá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Vieát soá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Chín traêm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Chín traêm hai möôi hai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909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777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365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</a:rPr>
                        <a:t> Moät traêm möôøi moät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0" y="3886200"/>
            <a:ext cx="6477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 Chín traêm linh chín</a:t>
            </a: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7543800" y="2346325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900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0" y="4648200"/>
            <a:ext cx="6477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 Baûy traêm baûy möôi baûy</a:t>
            </a:r>
          </a:p>
          <a:p>
            <a:pPr>
              <a:spcBef>
                <a:spcPct val="50000"/>
              </a:spcBef>
            </a:pPr>
            <a:endParaRPr lang="en-US" sz="4000" b="1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7543800" y="6156325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111</a:t>
            </a:r>
          </a:p>
        </p:txBody>
      </p:sp>
      <p:sp>
        <p:nvSpPr>
          <p:cNvPr id="10276" name="Text Box 36"/>
          <p:cNvSpPr txBox="1">
            <a:spLocks noChangeArrowheads="1"/>
          </p:cNvSpPr>
          <p:nvPr/>
        </p:nvSpPr>
        <p:spPr bwMode="auto">
          <a:xfrm>
            <a:off x="0" y="5410200"/>
            <a:ext cx="6477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 Ba traêm saùu möôi laêm</a:t>
            </a:r>
          </a:p>
        </p:txBody>
      </p:sp>
      <p:sp>
        <p:nvSpPr>
          <p:cNvPr id="10277" name="Text Box 37"/>
          <p:cNvSpPr txBox="1">
            <a:spLocks noChangeArrowheads="1"/>
          </p:cNvSpPr>
          <p:nvPr/>
        </p:nvSpPr>
        <p:spPr bwMode="auto">
          <a:xfrm>
            <a:off x="7543800" y="3124200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922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1" grpId="0"/>
      <p:bldP spid="10272" grpId="0"/>
      <p:bldP spid="10273" grpId="0"/>
      <p:bldP spid="10275" grpId="0"/>
      <p:bldP spid="10276" grpId="0"/>
      <p:bldP spid="102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adv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381000" y="0"/>
            <a:ext cx="84963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ÑOÏC, VIEÁT, SO SAÙNH CAÙC SOÁ COÙ BA CHÖÕ SOÁ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28600" y="609600"/>
            <a:ext cx="2133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Baøi 2 :</a:t>
            </a:r>
          </a:p>
        </p:txBody>
      </p:sp>
      <p:graphicFrame>
        <p:nvGraphicFramePr>
          <p:cNvPr id="11297" name="Group 33"/>
          <p:cNvGraphicFramePr>
            <a:graphicFrameLocks noGrp="1"/>
          </p:cNvGraphicFramePr>
          <p:nvPr/>
        </p:nvGraphicFramePr>
        <p:xfrm>
          <a:off x="228600" y="2636838"/>
          <a:ext cx="8763000" cy="1249363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</a:tblGrid>
              <a:tr h="1249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21" name="Text Box 57"/>
          <p:cNvSpPr txBox="1">
            <a:spLocks noChangeArrowheads="1"/>
          </p:cNvSpPr>
          <p:nvPr/>
        </p:nvSpPr>
        <p:spPr bwMode="auto">
          <a:xfrm>
            <a:off x="609600" y="1371600"/>
            <a:ext cx="815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Vieát soá thích hôïp vaøo oâ troáng </a:t>
            </a:r>
          </a:p>
        </p:txBody>
      </p:sp>
      <p:sp>
        <p:nvSpPr>
          <p:cNvPr id="11349" name="Text Box 85"/>
          <p:cNvSpPr txBox="1">
            <a:spLocks noChangeArrowheads="1"/>
          </p:cNvSpPr>
          <p:nvPr/>
        </p:nvSpPr>
        <p:spPr bwMode="auto">
          <a:xfrm>
            <a:off x="228600" y="2895600"/>
            <a:ext cx="106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VNI-Times" pitchFamily="2" charset="0"/>
              </a:rPr>
              <a:t>310</a:t>
            </a:r>
          </a:p>
        </p:txBody>
      </p:sp>
      <p:sp>
        <p:nvSpPr>
          <p:cNvPr id="11350" name="Text Box 86"/>
          <p:cNvSpPr txBox="1">
            <a:spLocks noChangeArrowheads="1"/>
          </p:cNvSpPr>
          <p:nvPr/>
        </p:nvSpPr>
        <p:spPr bwMode="auto">
          <a:xfrm>
            <a:off x="1143000" y="2895600"/>
            <a:ext cx="106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VNI-Times" pitchFamily="2" charset="0"/>
              </a:rPr>
              <a:t>311</a:t>
            </a:r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8077200" y="2895600"/>
            <a:ext cx="106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VNI-Times" pitchFamily="2" charset="0"/>
              </a:rPr>
              <a:t>319</a:t>
            </a:r>
          </a:p>
        </p:txBody>
      </p:sp>
      <p:sp>
        <p:nvSpPr>
          <p:cNvPr id="11352" name="Text Box 88"/>
          <p:cNvSpPr txBox="1">
            <a:spLocks noChangeArrowheads="1"/>
          </p:cNvSpPr>
          <p:nvPr/>
        </p:nvSpPr>
        <p:spPr bwMode="auto">
          <a:xfrm>
            <a:off x="4572000" y="2879725"/>
            <a:ext cx="106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VNI-Times" pitchFamily="2" charset="0"/>
              </a:rPr>
              <a:t>315</a:t>
            </a:r>
          </a:p>
        </p:txBody>
      </p:sp>
      <p:graphicFrame>
        <p:nvGraphicFramePr>
          <p:cNvPr id="11353" name="Group 89"/>
          <p:cNvGraphicFramePr>
            <a:graphicFrameLocks noGrp="1"/>
          </p:cNvGraphicFramePr>
          <p:nvPr/>
        </p:nvGraphicFramePr>
        <p:xfrm>
          <a:off x="228600" y="4953000"/>
          <a:ext cx="8763000" cy="1249363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</a:tblGrid>
              <a:tr h="1249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77" name="Text Box 113"/>
          <p:cNvSpPr txBox="1">
            <a:spLocks noChangeArrowheads="1"/>
          </p:cNvSpPr>
          <p:nvPr/>
        </p:nvSpPr>
        <p:spPr bwMode="auto">
          <a:xfrm>
            <a:off x="228600" y="5211763"/>
            <a:ext cx="106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VNI-Times" pitchFamily="2" charset="0"/>
              </a:rPr>
              <a:t>400</a:t>
            </a:r>
          </a:p>
        </p:txBody>
      </p:sp>
      <p:sp>
        <p:nvSpPr>
          <p:cNvPr id="11378" name="Text Box 114"/>
          <p:cNvSpPr txBox="1">
            <a:spLocks noChangeArrowheads="1"/>
          </p:cNvSpPr>
          <p:nvPr/>
        </p:nvSpPr>
        <p:spPr bwMode="auto">
          <a:xfrm>
            <a:off x="1066800" y="5211763"/>
            <a:ext cx="106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VNI-Times" pitchFamily="2" charset="0"/>
              </a:rPr>
              <a:t>399</a:t>
            </a:r>
          </a:p>
        </p:txBody>
      </p:sp>
      <p:sp>
        <p:nvSpPr>
          <p:cNvPr id="11380" name="Text Box 116"/>
          <p:cNvSpPr txBox="1">
            <a:spLocks noChangeArrowheads="1"/>
          </p:cNvSpPr>
          <p:nvPr/>
        </p:nvSpPr>
        <p:spPr bwMode="auto">
          <a:xfrm>
            <a:off x="4572000" y="5195888"/>
            <a:ext cx="106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VNI-Times" pitchFamily="2" charset="0"/>
              </a:rPr>
              <a:t>395</a:t>
            </a:r>
          </a:p>
        </p:txBody>
      </p:sp>
      <p:sp>
        <p:nvSpPr>
          <p:cNvPr id="11381" name="Text Box 117"/>
          <p:cNvSpPr txBox="1">
            <a:spLocks noChangeArrowheads="1"/>
          </p:cNvSpPr>
          <p:nvPr/>
        </p:nvSpPr>
        <p:spPr bwMode="auto">
          <a:xfrm>
            <a:off x="1981200" y="292735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312</a:t>
            </a:r>
          </a:p>
        </p:txBody>
      </p:sp>
      <p:sp>
        <p:nvSpPr>
          <p:cNvPr id="11382" name="Text Box 118"/>
          <p:cNvSpPr txBox="1">
            <a:spLocks noChangeArrowheads="1"/>
          </p:cNvSpPr>
          <p:nvPr/>
        </p:nvSpPr>
        <p:spPr bwMode="auto">
          <a:xfrm>
            <a:off x="2819400" y="2911475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313</a:t>
            </a:r>
          </a:p>
        </p:txBody>
      </p:sp>
      <p:sp>
        <p:nvSpPr>
          <p:cNvPr id="11383" name="Text Box 119"/>
          <p:cNvSpPr txBox="1">
            <a:spLocks noChangeArrowheads="1"/>
          </p:cNvSpPr>
          <p:nvPr/>
        </p:nvSpPr>
        <p:spPr bwMode="auto">
          <a:xfrm>
            <a:off x="3733800" y="2911475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314</a:t>
            </a:r>
          </a:p>
        </p:txBody>
      </p:sp>
      <p:sp>
        <p:nvSpPr>
          <p:cNvPr id="11384" name="Text Box 120"/>
          <p:cNvSpPr txBox="1">
            <a:spLocks noChangeArrowheads="1"/>
          </p:cNvSpPr>
          <p:nvPr/>
        </p:nvSpPr>
        <p:spPr bwMode="auto">
          <a:xfrm>
            <a:off x="5486400" y="2895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316</a:t>
            </a:r>
          </a:p>
        </p:txBody>
      </p:sp>
      <p:sp>
        <p:nvSpPr>
          <p:cNvPr id="11385" name="Text Box 121"/>
          <p:cNvSpPr txBox="1">
            <a:spLocks noChangeArrowheads="1"/>
          </p:cNvSpPr>
          <p:nvPr/>
        </p:nvSpPr>
        <p:spPr bwMode="auto">
          <a:xfrm>
            <a:off x="6324600" y="2895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317</a:t>
            </a:r>
          </a:p>
        </p:txBody>
      </p:sp>
      <p:sp>
        <p:nvSpPr>
          <p:cNvPr id="11386" name="Text Box 122"/>
          <p:cNvSpPr txBox="1">
            <a:spLocks noChangeArrowheads="1"/>
          </p:cNvSpPr>
          <p:nvPr/>
        </p:nvSpPr>
        <p:spPr bwMode="auto">
          <a:xfrm>
            <a:off x="7239000" y="2895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VNI-Times" pitchFamily="2" charset="0"/>
              </a:rPr>
              <a:t>318</a:t>
            </a:r>
          </a:p>
        </p:txBody>
      </p:sp>
      <p:sp>
        <p:nvSpPr>
          <p:cNvPr id="11387" name="Text Box 123"/>
          <p:cNvSpPr txBox="1">
            <a:spLocks noChangeArrowheads="1"/>
          </p:cNvSpPr>
          <p:nvPr/>
        </p:nvSpPr>
        <p:spPr bwMode="auto">
          <a:xfrm>
            <a:off x="1981200" y="5181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VNI-Times" pitchFamily="2" charset="0"/>
              </a:rPr>
              <a:t>398</a:t>
            </a:r>
          </a:p>
        </p:txBody>
      </p:sp>
      <p:sp>
        <p:nvSpPr>
          <p:cNvPr id="11388" name="Text Box 124"/>
          <p:cNvSpPr txBox="1">
            <a:spLocks noChangeArrowheads="1"/>
          </p:cNvSpPr>
          <p:nvPr/>
        </p:nvSpPr>
        <p:spPr bwMode="auto">
          <a:xfrm>
            <a:off x="2819400" y="5181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VNI-Times" pitchFamily="2" charset="0"/>
              </a:rPr>
              <a:t>397</a:t>
            </a:r>
          </a:p>
        </p:txBody>
      </p:sp>
      <p:sp>
        <p:nvSpPr>
          <p:cNvPr id="11389" name="Text Box 125"/>
          <p:cNvSpPr txBox="1">
            <a:spLocks noChangeArrowheads="1"/>
          </p:cNvSpPr>
          <p:nvPr/>
        </p:nvSpPr>
        <p:spPr bwMode="auto">
          <a:xfrm>
            <a:off x="3733800" y="5181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VNI-Times" pitchFamily="2" charset="0"/>
              </a:rPr>
              <a:t>396</a:t>
            </a:r>
          </a:p>
        </p:txBody>
      </p:sp>
      <p:sp>
        <p:nvSpPr>
          <p:cNvPr id="11390" name="Text Box 126"/>
          <p:cNvSpPr txBox="1">
            <a:spLocks noChangeArrowheads="1"/>
          </p:cNvSpPr>
          <p:nvPr/>
        </p:nvSpPr>
        <p:spPr bwMode="auto">
          <a:xfrm>
            <a:off x="5410200" y="5181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VNI-Times" pitchFamily="2" charset="0"/>
              </a:rPr>
              <a:t>394</a:t>
            </a:r>
          </a:p>
        </p:txBody>
      </p:sp>
      <p:sp>
        <p:nvSpPr>
          <p:cNvPr id="11391" name="Text Box 127"/>
          <p:cNvSpPr txBox="1">
            <a:spLocks noChangeArrowheads="1"/>
          </p:cNvSpPr>
          <p:nvPr/>
        </p:nvSpPr>
        <p:spPr bwMode="auto">
          <a:xfrm>
            <a:off x="6324600" y="5165725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VNI-Times" pitchFamily="2" charset="0"/>
              </a:rPr>
              <a:t>393</a:t>
            </a:r>
          </a:p>
        </p:txBody>
      </p:sp>
      <p:sp>
        <p:nvSpPr>
          <p:cNvPr id="11392" name="Text Box 128"/>
          <p:cNvSpPr txBox="1">
            <a:spLocks noChangeArrowheads="1"/>
          </p:cNvSpPr>
          <p:nvPr/>
        </p:nvSpPr>
        <p:spPr bwMode="auto">
          <a:xfrm>
            <a:off x="7162800" y="5181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VNI-Times" pitchFamily="2" charset="0"/>
              </a:rPr>
              <a:t>392</a:t>
            </a:r>
          </a:p>
        </p:txBody>
      </p:sp>
      <p:sp>
        <p:nvSpPr>
          <p:cNvPr id="11393" name="Text Box 129"/>
          <p:cNvSpPr txBox="1">
            <a:spLocks noChangeArrowheads="1"/>
          </p:cNvSpPr>
          <p:nvPr/>
        </p:nvSpPr>
        <p:spPr bwMode="auto">
          <a:xfrm>
            <a:off x="8077200" y="5181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99"/>
                </a:solidFill>
                <a:latin typeface="VNI-Times" pitchFamily="2" charset="0"/>
              </a:rPr>
              <a:t>391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1000"/>
                                        <p:tgtEl>
                                          <p:spTgt spid="11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1000"/>
                                        <p:tgtEl>
                                          <p:spTgt spid="1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1000"/>
                                        <p:tgtEl>
                                          <p:spTgt spid="1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1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1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1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1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1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1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1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1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1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1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1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1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1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1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1321" grpId="0"/>
      <p:bldP spid="11349" grpId="0"/>
      <p:bldP spid="11350" grpId="0"/>
      <p:bldP spid="11351" grpId="0"/>
      <p:bldP spid="11352" grpId="0"/>
      <p:bldP spid="11377" grpId="0"/>
      <p:bldP spid="11378" grpId="0"/>
      <p:bldP spid="11380" grpId="0"/>
      <p:bldP spid="11381" grpId="0"/>
      <p:bldP spid="11382" grpId="0"/>
      <p:bldP spid="11383" grpId="0"/>
      <p:bldP spid="11384" grpId="0"/>
      <p:bldP spid="11385" grpId="0"/>
      <p:bldP spid="11386" grpId="0"/>
      <p:bldP spid="11387" grpId="0"/>
      <p:bldP spid="11388" grpId="0"/>
      <p:bldP spid="11389" grpId="0"/>
      <p:bldP spid="11390" grpId="0"/>
      <p:bldP spid="11391" grpId="0"/>
      <p:bldP spid="11392" grpId="0"/>
      <p:bldP spid="113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adv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381000" y="0"/>
            <a:ext cx="84963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-Franko"/>
              </a:rPr>
              <a:t>ÑOÏC, VIEÁT, SO SAÙNH CAÙC SOÁ COÙ BA CHÖÕ SOÁ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04800" y="762000"/>
            <a:ext cx="2209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Baøi 3 :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295400" y="2743200"/>
            <a:ext cx="533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800" b="1">
                <a:solidFill>
                  <a:srgbClr val="FF0000"/>
                </a:solidFill>
                <a:latin typeface="VNI-Times" pitchFamily="2" charset="0"/>
              </a:rPr>
              <a:t>?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276600" y="685800"/>
            <a:ext cx="3276600" cy="302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lain" startAt="303"/>
            </a:pPr>
            <a:r>
              <a:rPr lang="en-US" sz="4800" b="1">
                <a:solidFill>
                  <a:srgbClr val="006600"/>
                </a:solidFill>
                <a:latin typeface="VNI-Times" pitchFamily="2" charset="0"/>
              </a:rPr>
              <a:t> . . . 330</a:t>
            </a:r>
          </a:p>
          <a:p>
            <a:pPr marL="342900" indent="-342900">
              <a:spcBef>
                <a:spcPct val="50000"/>
              </a:spcBef>
            </a:pPr>
            <a:r>
              <a:rPr lang="en-US" sz="4800" b="1">
                <a:solidFill>
                  <a:srgbClr val="006600"/>
                </a:solidFill>
                <a:latin typeface="VNI-Times" pitchFamily="2" charset="0"/>
              </a:rPr>
              <a:t>615 . . . 516</a:t>
            </a:r>
          </a:p>
          <a:p>
            <a:pPr marL="342900" indent="-342900">
              <a:spcBef>
                <a:spcPct val="50000"/>
              </a:spcBef>
            </a:pPr>
            <a:r>
              <a:rPr lang="en-US" sz="4800" b="1">
                <a:solidFill>
                  <a:srgbClr val="006600"/>
                </a:solidFill>
                <a:latin typeface="VNI-Times" pitchFamily="2" charset="0"/>
              </a:rPr>
              <a:t>199 . . . 200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362200" y="3733800"/>
            <a:ext cx="5334000" cy="302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4800" b="1">
                <a:solidFill>
                  <a:srgbClr val="000099"/>
                </a:solidFill>
                <a:latin typeface="VNI-Times" pitchFamily="2" charset="0"/>
              </a:rPr>
              <a:t>30 + 100 . . . 131</a:t>
            </a:r>
          </a:p>
          <a:p>
            <a:pPr marL="342900" indent="-342900">
              <a:spcBef>
                <a:spcPct val="50000"/>
              </a:spcBef>
            </a:pPr>
            <a:r>
              <a:rPr lang="en-US" sz="4800" b="1">
                <a:solidFill>
                  <a:srgbClr val="000099"/>
                </a:solidFill>
                <a:latin typeface="VNI-Times" pitchFamily="2" charset="0"/>
              </a:rPr>
              <a:t>410 – 10 . . . 400 + 1</a:t>
            </a:r>
          </a:p>
          <a:p>
            <a:pPr marL="342900" indent="-342900">
              <a:spcBef>
                <a:spcPct val="50000"/>
              </a:spcBef>
            </a:pPr>
            <a:r>
              <a:rPr lang="en-US" sz="4800" b="1">
                <a:solidFill>
                  <a:srgbClr val="000099"/>
                </a:solidFill>
                <a:latin typeface="VNI-Times" pitchFamily="2" charset="0"/>
              </a:rPr>
              <a:t>243 . . . 200 + 40 + 1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" y="1981200"/>
            <a:ext cx="6858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>
                <a:solidFill>
                  <a:srgbClr val="FF0000"/>
                </a:solidFill>
                <a:latin typeface="VNI-Times" pitchFamily="2" charset="0"/>
              </a:rPr>
              <a:t>&gt;</a:t>
            </a:r>
          </a:p>
          <a:p>
            <a:pPr algn="ctr"/>
            <a:r>
              <a:rPr lang="en-US" sz="5400">
                <a:solidFill>
                  <a:srgbClr val="FF0000"/>
                </a:solidFill>
                <a:latin typeface="VNI-Times" pitchFamily="2" charset="0"/>
              </a:rPr>
              <a:t>&lt;</a:t>
            </a:r>
          </a:p>
          <a:p>
            <a:pPr algn="ctr"/>
            <a:r>
              <a:rPr lang="en-US" sz="5400">
                <a:solidFill>
                  <a:srgbClr val="FF0000"/>
                </a:solidFill>
                <a:latin typeface="VNI-Times" pitchFamily="2" charset="0"/>
              </a:rPr>
              <a:t>=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572000" y="5334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00"/>
                </a:solidFill>
                <a:latin typeface="VNI-Times" pitchFamily="2" charset="0"/>
              </a:rPr>
              <a:t>&lt;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572000" y="16764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00"/>
                </a:solidFill>
                <a:latin typeface="VNI-Times" pitchFamily="2" charset="0"/>
              </a:rPr>
              <a:t>&gt;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4572000" y="27432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00"/>
                </a:solidFill>
                <a:latin typeface="VNI-Times" pitchFamily="2" charset="0"/>
              </a:rPr>
              <a:t>&lt;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953000" y="36576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00"/>
                </a:solidFill>
                <a:latin typeface="VNI-Times" pitchFamily="2" charset="0"/>
              </a:rPr>
              <a:t>&lt;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876800" y="47244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00"/>
                </a:solidFill>
                <a:latin typeface="VNI-Times" pitchFamily="2" charset="0"/>
              </a:rPr>
              <a:t>&lt;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581400" y="5791200"/>
            <a:ext cx="68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00"/>
                </a:solidFill>
                <a:latin typeface="VNI-Times" pitchFamily="2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20" grpId="0"/>
      <p:bldP spid="13321" grpId="0"/>
      <p:bldP spid="13322" grpId="0"/>
      <p:bldP spid="13323" grpId="0" animBg="1"/>
      <p:bldP spid="13324" grpId="0"/>
      <p:bldP spid="13325" grpId="0"/>
      <p:bldP spid="13326" grpId="0"/>
      <p:bldP spid="13327" grpId="0"/>
      <p:bldP spid="13328" grpId="0"/>
      <p:bldP spid="133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dv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381000" y="0"/>
            <a:ext cx="8496300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Vni 23 Qwigley" pitchFamily="2" charset="0"/>
              </a:rPr>
              <a:t>ÑOÏC, VIEÁT, SO SAÙNH CAÙC SOÁ COÙ BA CHÖÕ SOÁ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04800" y="762000"/>
            <a:ext cx="2667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Baøi 4 :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04800" y="1600200"/>
            <a:ext cx="8839200" cy="278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 Tìm soá lôùn nhaát, soá beù nhaát trong caùc soá sau :</a:t>
            </a:r>
          </a:p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 </a:t>
            </a:r>
            <a:r>
              <a:rPr lang="en-US" sz="5400" b="1">
                <a:solidFill>
                  <a:srgbClr val="FF0000"/>
                </a:solidFill>
                <a:latin typeface="VNI-Times" pitchFamily="2" charset="0"/>
              </a:rPr>
              <a:t>375; 421; 573; 241; 735; 142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533400" y="4495800"/>
            <a:ext cx="6705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0099"/>
                </a:solidFill>
                <a:latin typeface="VNI-Times" pitchFamily="2" charset="0"/>
              </a:rPr>
              <a:t>* Soá lôùn nhaát : 735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533400" y="5562600"/>
            <a:ext cx="6705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6600"/>
                </a:solidFill>
                <a:latin typeface="VNI-Times" pitchFamily="2" charset="0"/>
              </a:rPr>
              <a:t>* Soá beù nhaát : 142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389" grpId="0"/>
      <p:bldP spid="16390" grpId="0"/>
      <p:bldP spid="163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 descr="adv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28600" y="152400"/>
            <a:ext cx="2667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Baøi 5 : 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304800" y="92075"/>
            <a:ext cx="88392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latin typeface="VNI-Times" pitchFamily="2" charset="0"/>
              </a:rPr>
              <a:t>             </a:t>
            </a:r>
            <a:r>
              <a:rPr lang="en-US" sz="5400" b="1">
                <a:latin typeface="VNI-Times" pitchFamily="2" charset="0"/>
              </a:rPr>
              <a:t>Vieát caùc soá</a:t>
            </a:r>
            <a:r>
              <a:rPr lang="en-US" sz="4800" b="1">
                <a:latin typeface="VNI-Times" pitchFamily="2" charset="0"/>
              </a:rPr>
              <a:t>  </a:t>
            </a:r>
            <a:r>
              <a:rPr lang="en-US" sz="5400" b="1">
                <a:solidFill>
                  <a:srgbClr val="FF0000"/>
                </a:solidFill>
                <a:latin typeface="VNI-Times" pitchFamily="2" charset="0"/>
              </a:rPr>
              <a:t>537; 162; 830; 241; 519; 425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04800" y="1905000"/>
            <a:ext cx="883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66"/>
                </a:solidFill>
                <a:latin typeface="VNI-Times" pitchFamily="2" charset="0"/>
              </a:rPr>
              <a:t>a) Töø beù </a:t>
            </a:r>
            <a:r>
              <a:rPr lang="en-US" sz="5400" b="1">
                <a:solidFill>
                  <a:srgbClr val="FF0066"/>
                </a:solidFill>
                <a:latin typeface="VNI-Times" pitchFamily="2" charset="0"/>
                <a:sym typeface="Wingdings" pitchFamily="2" charset="2"/>
              </a:rPr>
              <a:t> lôùn:</a:t>
            </a:r>
            <a:endParaRPr lang="en-US" sz="5400" b="1">
              <a:solidFill>
                <a:srgbClr val="FF0066"/>
              </a:solidFill>
              <a:latin typeface="VNI-Times" pitchFamily="2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04800" y="2895600"/>
            <a:ext cx="8839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6600"/>
                </a:solidFill>
              </a:rPr>
              <a:t>162; 241; 425 ; 519; 537; 830</a:t>
            </a:r>
          </a:p>
        </p:txBody>
      </p:sp>
      <p:sp>
        <p:nvSpPr>
          <p:cNvPr id="17418" name="Text Box 10"/>
          <p:cNvSpPr txBox="1">
            <a:spLocks noChangeArrowheads="1"/>
          </p:cNvSpPr>
          <p:nvPr/>
        </p:nvSpPr>
        <p:spPr bwMode="auto">
          <a:xfrm>
            <a:off x="228600" y="3962400"/>
            <a:ext cx="883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66"/>
                </a:solidFill>
                <a:latin typeface="VNI-Times" pitchFamily="2" charset="0"/>
              </a:rPr>
              <a:t>a) Töø </a:t>
            </a:r>
            <a:r>
              <a:rPr lang="en-US" sz="5400" b="1">
                <a:solidFill>
                  <a:srgbClr val="FF0066"/>
                </a:solidFill>
                <a:latin typeface="VNI-Times" pitchFamily="2" charset="0"/>
                <a:sym typeface="Wingdings" pitchFamily="2" charset="2"/>
              </a:rPr>
              <a:t>lôùn</a:t>
            </a:r>
            <a:r>
              <a:rPr lang="en-US" sz="5400" b="1">
                <a:solidFill>
                  <a:srgbClr val="FF0066"/>
                </a:solidFill>
                <a:latin typeface="VNI-Times" pitchFamily="2" charset="0"/>
              </a:rPr>
              <a:t> </a:t>
            </a:r>
            <a:r>
              <a:rPr lang="en-US" sz="5400" b="1">
                <a:solidFill>
                  <a:srgbClr val="FF0066"/>
                </a:solidFill>
                <a:latin typeface="VNI-Times" pitchFamily="2" charset="0"/>
                <a:sym typeface="Wingdings" pitchFamily="2" charset="2"/>
              </a:rPr>
              <a:t> </a:t>
            </a:r>
            <a:r>
              <a:rPr lang="en-US" sz="5400" b="1">
                <a:solidFill>
                  <a:srgbClr val="FF0066"/>
                </a:solidFill>
                <a:latin typeface="VNI-Times" pitchFamily="2" charset="0"/>
              </a:rPr>
              <a:t>beù </a:t>
            </a:r>
            <a:r>
              <a:rPr lang="en-US" sz="5400" b="1">
                <a:solidFill>
                  <a:srgbClr val="FF0066"/>
                </a:solidFill>
                <a:latin typeface="VNI-Times" pitchFamily="2" charset="0"/>
                <a:sym typeface="Wingdings" pitchFamily="2" charset="2"/>
              </a:rPr>
              <a:t>: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228600" y="4953000"/>
            <a:ext cx="8839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006600"/>
                </a:solidFill>
              </a:rPr>
              <a:t>830; 537; 519; 425 ; 241; 162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7417" grpId="0"/>
      <p:bldP spid="17418" grpId="0"/>
      <p:bldP spid="174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5" name="Picture 9" descr="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85725"/>
            <a:ext cx="9144000" cy="6943725"/>
          </a:xfrm>
          <a:prstGeom prst="rect">
            <a:avLst/>
          </a:prstGeom>
          <a:noFill/>
        </p:spPr>
      </p:pic>
      <p:sp>
        <p:nvSpPr>
          <p:cNvPr id="14343" name="WordArt 7"/>
          <p:cNvSpPr>
            <a:spLocks noChangeArrowheads="1" noChangeShapeType="1" noTextEdit="1"/>
          </p:cNvSpPr>
          <p:nvPr/>
        </p:nvSpPr>
        <p:spPr bwMode="auto">
          <a:xfrm>
            <a:off x="381000" y="2667000"/>
            <a:ext cx="8763000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00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latin typeface="VNI-Cooper"/>
              </a:rPr>
              <a:t>COÄNG TRÖØ CAÙC SOÁ </a:t>
            </a:r>
          </a:p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latin typeface="VNI-Cooper"/>
              </a:rPr>
              <a:t>COÙ BA CHÖÕ SOÁ </a:t>
            </a:r>
          </a:p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latin typeface="VNI-Cooper"/>
              </a:rPr>
              <a:t>(KHOÂNG NHÔÙ)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590800" y="1371600"/>
            <a:ext cx="3733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u="sng">
                <a:solidFill>
                  <a:srgbClr val="FF0066"/>
                </a:solidFill>
                <a:latin typeface="VNI-Times" pitchFamily="2" charset="0"/>
              </a:rPr>
              <a:t>Baøi sau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7881"/>
  <p:tag name="VIOLETTITLE" val="TUAN 1-THỨ 2"/>
  <p:tag name="VIOLETLESSON" val="1"/>
  <p:tag name="VIOLETCATID" val="8049774"/>
  <p:tag name="VIOLETSUBJECT" val="Toán học 3"/>
  <p:tag name="VIOLETAUTHORID" val="1827146"/>
  <p:tag name="VIOLETAUTHORNAME" val="Lưu Hoàng Bảo Trân"/>
  <p:tag name="VIOLETAUTHORAVATAR" val="1/827/146/avatar.jpg"/>
  <p:tag name="VIOLETAUTHORADDRESS" val="trường TH Nguyễn Du - An Giang"/>
  <p:tag name="VIOLETDATE" val="2013-06-26 00:06:05"/>
  <p:tag name="VIOLETHIT" val="509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61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63&quot;/&gt;&lt;/object&gt;&lt;object type=&quot;3&quot; unique_id=&quot;10008&quot;&gt;&lt;property id=&quot;20148&quot; value=&quot;5&quot;/&gt;&lt;property id=&quot;20300&quot; value=&quot;Slide 5&quot;/&gt;&lt;property id=&quot;20307&quot; value=&quot;264&quot;/&gt;&lt;/object&gt;&lt;object type=&quot;3&quot; unique_id=&quot;10009&quot;&gt;&lt;property id=&quot;20148&quot; value=&quot;5&quot;/&gt;&lt;property id=&quot;20300&quot; value=&quot;Slide 6&quot;/&gt;&lt;property id=&quot;20307&quot; value=&quot;265&quot;/&gt;&lt;/object&gt;&lt;object type=&quot;3&quot; unique_id=&quot;10010&quot;&gt;&lt;property id=&quot;20148&quot; value=&quot;5&quot;/&gt;&lt;property id=&quot;20300&quot; value=&quot;Slide 7&quot;/&gt;&lt;property id=&quot;20307&quot; value=&quot;268&quot;/&gt;&lt;/object&gt;&lt;object type=&quot;3&quot; unique_id=&quot;10011&quot;&gt;&lt;property id=&quot;20148&quot; value=&quot;5&quot;/&gt;&lt;property id=&quot;20300&quot; value=&quot;Slide 8&quot;/&gt;&lt;property id=&quot;20307&quot; value=&quot;269&quot;/&gt;&lt;/object&gt;&lt;object type=&quot;3&quot; unique_id=&quot;10012&quot;&gt;&lt;property id=&quot;20148&quot; value=&quot;5&quot;/&gt;&lt;property id=&quot;20300&quot; value=&quot;Slide 9&quot;/&gt;&lt;property id=&quot;20307&quot; value=&quot;266&quot;/&gt;&lt;/object&gt;&lt;object type=&quot;3&quot; unique_id=&quot;10013&quot;&gt;&lt;property id=&quot;20148&quot; value=&quot;5&quot;/&gt;&lt;property id=&quot;20300&quot; value=&quot;Slide 10&quot;/&gt;&lt;property id=&quot;20307&quot; value=&quot;267&quot;/&gt;&lt;/object&gt;&lt;object type=&quot;3&quot; unique_id=&quot;10178&quot;&gt;&lt;property id=&quot;20148&quot; value=&quot;5&quot;/&gt;&lt;property id=&quot;20300&quot; value=&quot;Slide 1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418</Words>
  <Application>Microsoft Office PowerPoint</Application>
  <PresentationFormat>On-screen Show (4:3)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VNI-Times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TPLX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DDG_KU</dc:creator>
  <cp:lastModifiedBy>AutoBVT</cp:lastModifiedBy>
  <cp:revision>18</cp:revision>
  <dcterms:created xsi:type="dcterms:W3CDTF">2010-05-31T03:47:57Z</dcterms:created>
  <dcterms:modified xsi:type="dcterms:W3CDTF">2018-10-03T05:12:41Z</dcterms:modified>
</cp:coreProperties>
</file>